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d94ca7b7e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d94ca7b7e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d94ca7b7e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d94ca7b7e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d94ca7b7e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d94ca7b7e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d94ca7b7e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d94ca7b7e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d6e557227c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d6e557227c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d94ca7b7e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d94ca7b7e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d6e557227c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d6e557227c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d94ca7b7e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d94ca7b7e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d6e557227c_1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d6e557227c_1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d6e557227c_1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d6e557227c_1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d6e557227c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d6e557227c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¿Por qué nos hemos presentado voluntarios para arrancarlo de nuevo?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d6e557227c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d6e557227c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d94ca7b7e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d94ca7b7e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d6e557227c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d6e557227c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d6e557227c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d6e557227c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f629667c7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f629667c7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f629667c7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f629667c7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d6e557227c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d6e557227c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Aquí la idea es revisar el manifesto real y comentar con la gente que asista.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7.png"/><Relationship Id="rId6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meetup.com/agile-vigo/" TargetMode="External"/><Relationship Id="rId4" Type="http://schemas.openxmlformats.org/officeDocument/2006/relationships/hyperlink" Target="https://twitter.com/agilevigo" TargetMode="External"/><Relationship Id="rId5" Type="http://schemas.openxmlformats.org/officeDocument/2006/relationships/hyperlink" Target="https://github.com/agileVigo" TargetMode="External"/><Relationship Id="rId6" Type="http://schemas.openxmlformats.org/officeDocument/2006/relationships/hyperlink" Target="https://vigotech.org/" TargetMode="External"/><Relationship Id="rId7" Type="http://schemas.openxmlformats.org/officeDocument/2006/relationships/image" Target="../media/image13.png"/><Relationship Id="rId8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Relationship Id="rId4" Type="http://schemas.openxmlformats.org/officeDocument/2006/relationships/image" Target="../media/image2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agilemoneyfesto.com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agilemanifesto.org/" TargetMode="External"/><Relationship Id="rId4" Type="http://schemas.openxmlformats.org/officeDocument/2006/relationships/hyperlink" Target="https://agilemanifesto.org/principles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Presentación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Arrancando motores v. 2023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4850" y="907050"/>
            <a:ext cx="1664699" cy="166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4850" y="2678100"/>
            <a:ext cx="1664700" cy="166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625" y="152400"/>
            <a:ext cx="487675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Autores</a:t>
            </a:r>
            <a:endParaRPr/>
          </a:p>
        </p:txBody>
      </p:sp>
      <p:sp>
        <p:nvSpPr>
          <p:cNvPr id="149" name="Google Shape;149;p23"/>
          <p:cNvSpPr txBox="1"/>
          <p:nvPr>
            <p:ph idx="1" type="body"/>
          </p:nvPr>
        </p:nvSpPr>
        <p:spPr>
          <a:xfrm>
            <a:off x="729450" y="2078875"/>
            <a:ext cx="2534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5F5F5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Ron Jeffries</a:t>
            </a:r>
            <a:endParaRPr b="1" sz="1200">
              <a:solidFill>
                <a:srgbClr val="5F5F5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200">
                <a:solidFill>
                  <a:srgbClr val="5F5F5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nature of Software </a:t>
            </a:r>
            <a:r>
              <a:rPr b="1" lang="en-GB" sz="1200">
                <a:solidFill>
                  <a:srgbClr val="5F5F5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development</a:t>
            </a:r>
            <a:endParaRPr b="1" sz="1200">
              <a:solidFill>
                <a:srgbClr val="5F5F5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3775" y="1092300"/>
            <a:ext cx="3260975" cy="391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9149" y="513150"/>
            <a:ext cx="2363974" cy="459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Autores</a:t>
            </a:r>
            <a:endParaRPr/>
          </a:p>
        </p:txBody>
      </p:sp>
      <p:sp>
        <p:nvSpPr>
          <p:cNvPr id="157" name="Google Shape;157;p24"/>
          <p:cNvSpPr txBox="1"/>
          <p:nvPr>
            <p:ph idx="1" type="body"/>
          </p:nvPr>
        </p:nvSpPr>
        <p:spPr>
          <a:xfrm>
            <a:off x="729450" y="2078875"/>
            <a:ext cx="2534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5F5F5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Kent Beck</a:t>
            </a:r>
            <a:endParaRPr b="1" sz="1200">
              <a:solidFill>
                <a:srgbClr val="5F5F5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200">
                <a:solidFill>
                  <a:srgbClr val="5F5F5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Extreme Programming Explained</a:t>
            </a:r>
            <a:endParaRPr/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3773" y="1092300"/>
            <a:ext cx="3102725" cy="38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 rotWithShape="1">
          <a:blip r:embed="rId4">
            <a:alphaModFix/>
          </a:blip>
          <a:srcRect b="0" l="9070" r="9070" t="0"/>
          <a:stretch/>
        </p:blipFill>
        <p:spPr>
          <a:xfrm>
            <a:off x="6609149" y="513150"/>
            <a:ext cx="2363973" cy="459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Autores</a:t>
            </a:r>
            <a:endParaRPr/>
          </a:p>
        </p:txBody>
      </p:sp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729450" y="2078875"/>
            <a:ext cx="2534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5F5F5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Martin Fowler</a:t>
            </a:r>
            <a:endParaRPr b="1" sz="1200">
              <a:solidFill>
                <a:srgbClr val="5F5F5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200">
                <a:solidFill>
                  <a:srgbClr val="5F5F5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Refactoring. Improve the Design of Existing Code</a:t>
            </a:r>
            <a:endParaRPr b="1" sz="1200">
              <a:solidFill>
                <a:srgbClr val="5F5F5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5175" y="808050"/>
            <a:ext cx="3151949" cy="3909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Twitter, ¿un ejemplo de…?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idx="4294967295"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¿Master class o nada que ver?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4700" y="2016075"/>
            <a:ext cx="4454600" cy="11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6500" y="3297425"/>
            <a:ext cx="4454599" cy="1477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600" y="1619688"/>
            <a:ext cx="3204337" cy="190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8050" y="347825"/>
            <a:ext cx="3913350" cy="10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8050" y="1512402"/>
            <a:ext cx="3896527" cy="10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3213" y="2635225"/>
            <a:ext cx="3906198" cy="216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8863" y="123213"/>
            <a:ext cx="2670917" cy="489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694" y="123200"/>
            <a:ext cx="2548969" cy="489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7988" y="1881238"/>
            <a:ext cx="3204324" cy="1381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¡Gracias por participar!</a:t>
            </a:r>
            <a:endParaRPr/>
          </a:p>
        </p:txBody>
      </p:sp>
      <p:sp>
        <p:nvSpPr>
          <p:cNvPr id="199" name="Google Shape;199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https://www.meetup.com/agile-vigo/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https://twitter.com/agilevigo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https://github.com/agileVigo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https://vigotech.org/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2825" y="2027950"/>
            <a:ext cx="1981199" cy="198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45450" y="626425"/>
            <a:ext cx="1227425" cy="12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Presentación</a:t>
            </a:r>
            <a:endParaRPr/>
          </a:p>
        </p:txBody>
      </p:sp>
      <p:sp>
        <p:nvSpPr>
          <p:cNvPr id="207" name="Google Shape;207;p31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Arrancando motores v. 2023</a:t>
            </a:r>
            <a:endParaRPr/>
          </a:p>
        </p:txBody>
      </p:sp>
      <p:pic>
        <p:nvPicPr>
          <p:cNvPr id="208" name="Google Shape;2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6550" y="907050"/>
            <a:ext cx="1664699" cy="166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6550" y="2660275"/>
            <a:ext cx="1664700" cy="166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¿Quiénes somos?</a:t>
            </a:r>
            <a:endParaRPr/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Bili Almeida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🐥</a:t>
            </a:r>
            <a:r>
              <a:rPr lang="en-GB"/>
              <a:t>@aabilio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👨‍💻 </a:t>
            </a:r>
            <a:r>
              <a:rPr lang="en-GB"/>
              <a:t>Dev en Audiense</a:t>
            </a:r>
            <a:endParaRPr/>
          </a:p>
        </p:txBody>
      </p:sp>
      <p:sp>
        <p:nvSpPr>
          <p:cNvPr id="96" name="Google Shape;96;p14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Diego Rodríguez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🐥</a:t>
            </a:r>
            <a:r>
              <a:rPr lang="en-GB"/>
              <a:t>@diegorosec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👨‍💻 </a:t>
            </a:r>
            <a:r>
              <a:rPr lang="en-GB"/>
              <a:t>Dev at PlainConcepts</a:t>
            </a:r>
            <a:endParaRPr/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0824" y="2078875"/>
            <a:ext cx="1507025" cy="2261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>
              <a:srgbClr val="000000">
                <a:alpha val="50000"/>
              </a:srgbClr>
            </a:outerShdw>
          </a:effectLst>
        </p:spPr>
      </p:pic>
      <p:pic>
        <p:nvPicPr>
          <p:cNvPr id="98" name="Google Shape;98;p14"/>
          <p:cNvPicPr preferRelativeResize="0"/>
          <p:nvPr/>
        </p:nvPicPr>
        <p:blipFill rotWithShape="1">
          <a:blip r:embed="rId4">
            <a:alphaModFix/>
          </a:blip>
          <a:srcRect b="0" l="5562" r="5571" t="0"/>
          <a:stretch/>
        </p:blipFill>
        <p:spPr>
          <a:xfrm>
            <a:off x="2540599" y="2078875"/>
            <a:ext cx="1507025" cy="22611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Objetivos del grupo</a:t>
            </a:r>
            <a:endParaRPr/>
          </a:p>
        </p:txBody>
      </p:sp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Generar espacios de debate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Compartir conocimiento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Fomentar charlas didácticas para ayudar a personas y organizaciones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Promover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Debates, formaciones, katas y talleres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875" y="152400"/>
            <a:ext cx="683424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 to the basics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Agile </a:t>
            </a:r>
            <a:r>
              <a:rPr i="1" lang="en-GB"/>
              <a:t>Moneyfesto </a:t>
            </a:r>
            <a:r>
              <a:rPr lang="en-GB"/>
              <a:t>💸🤑</a:t>
            </a:r>
            <a:endParaRPr/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¿Hemos perdido el norte?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¿Estamos realmente aplicando metodologías ágiles con sentido?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https://agilemoneyfesto.com/</a:t>
            </a:r>
            <a:r>
              <a:rPr lang="en-GB"/>
              <a:t> </a:t>
            </a:r>
            <a:br>
              <a:rPr lang="en-GB"/>
            </a:b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998" y="795938"/>
            <a:ext cx="6314000" cy="35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Principles Behind the Agile Moneyfesto</a:t>
            </a:r>
            <a:endParaRPr/>
          </a:p>
        </p:txBody>
      </p:sp>
      <p:sp>
        <p:nvSpPr>
          <p:cNvPr id="131" name="Google Shape;131;p20"/>
          <p:cNvSpPr txBox="1"/>
          <p:nvPr>
            <p:ph idx="1" type="body"/>
          </p:nvPr>
        </p:nvSpPr>
        <p:spPr>
          <a:xfrm>
            <a:off x="729450" y="1853850"/>
            <a:ext cx="3774300" cy="31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025"/>
              <a:t>Our highest priority is to </a:t>
            </a:r>
            <a:r>
              <a:rPr b="1" lang="en-GB" sz="1025"/>
              <a:t>exploit the customer</a:t>
            </a:r>
            <a:r>
              <a:rPr lang="en-GB" sz="1025"/>
              <a:t> through early and continuous delivery of agile coaches without value.</a:t>
            </a:r>
            <a:endParaRPr sz="10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-GB" sz="1025"/>
              <a:t>Welcome changing ideas, even late in contract finalization. Agile processes harness change for </a:t>
            </a:r>
            <a:r>
              <a:rPr b="1" lang="en-GB" sz="1025"/>
              <a:t>signing </a:t>
            </a:r>
            <a:r>
              <a:rPr lang="en-GB" sz="1025"/>
              <a:t>a new long term </a:t>
            </a:r>
            <a:r>
              <a:rPr b="1" lang="en-GB" sz="1025"/>
              <a:t>contract</a:t>
            </a:r>
            <a:r>
              <a:rPr lang="en-GB" sz="1025"/>
              <a:t>.</a:t>
            </a:r>
            <a:endParaRPr sz="10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-GB" sz="1025"/>
              <a:t>We must </a:t>
            </a:r>
            <a:r>
              <a:rPr b="1" lang="en-GB" sz="1025"/>
              <a:t>certificate people frequently</a:t>
            </a:r>
            <a:r>
              <a:rPr lang="en-GB" sz="1025"/>
              <a:t>, from a couple of weeks to a couple of months, with a preference to the shorter timescale.</a:t>
            </a:r>
            <a:endParaRPr sz="10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-GB" sz="1025"/>
              <a:t>Business people and sales managers must </a:t>
            </a:r>
            <a:r>
              <a:rPr b="1" lang="en-GB" sz="1025"/>
              <a:t>eat together frequently in Michelin’s restaurants</a:t>
            </a:r>
            <a:r>
              <a:rPr lang="en-GB" sz="1025"/>
              <a:t> throughout the project.</a:t>
            </a:r>
            <a:endParaRPr sz="10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b="1" lang="en-GB" sz="1025"/>
              <a:t>Sign projects </a:t>
            </a:r>
            <a:r>
              <a:rPr lang="en-GB" sz="1025"/>
              <a:t>around </a:t>
            </a:r>
            <a:r>
              <a:rPr b="1" lang="en-GB" sz="1025"/>
              <a:t>motivated individuals</a:t>
            </a:r>
            <a:r>
              <a:rPr lang="en-GB" sz="1025"/>
              <a:t>. Give them presents, holidays travels and support they need, and trust them to sign the new contract.</a:t>
            </a:r>
            <a:endParaRPr sz="10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-GB" sz="1025"/>
              <a:t>The most efficient and effective method of conveying information to and within a development team is </a:t>
            </a:r>
            <a:r>
              <a:rPr b="1" lang="en-GB" sz="1025"/>
              <a:t>asking powerful questions</a:t>
            </a:r>
            <a:r>
              <a:rPr lang="en-GB" sz="1025"/>
              <a:t>.</a:t>
            </a:r>
            <a:endParaRPr sz="10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9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9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925"/>
          </a:p>
        </p:txBody>
      </p:sp>
      <p:sp>
        <p:nvSpPr>
          <p:cNvPr id="132" name="Google Shape;132;p20"/>
          <p:cNvSpPr txBox="1"/>
          <p:nvPr>
            <p:ph idx="2" type="body"/>
          </p:nvPr>
        </p:nvSpPr>
        <p:spPr>
          <a:xfrm>
            <a:off x="4643550" y="1853850"/>
            <a:ext cx="3774300" cy="31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-GB" sz="1025"/>
              <a:t>Revenue </a:t>
            </a:r>
            <a:r>
              <a:rPr lang="en-GB" sz="1025"/>
              <a:t>is the primary measure of </a:t>
            </a:r>
            <a:r>
              <a:rPr b="1" lang="en-GB" sz="1025"/>
              <a:t>progress</a:t>
            </a:r>
            <a:r>
              <a:rPr lang="en-GB" sz="1025"/>
              <a:t>.</a:t>
            </a:r>
            <a:endParaRPr sz="1000"/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-GB" sz="1000"/>
              <a:t>Agile long term contracts promote sustainable economic profit.</a:t>
            </a:r>
            <a:endParaRPr sz="1000"/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b="1" lang="en-GB" sz="1000"/>
              <a:t>Account Managers</a:t>
            </a:r>
            <a:r>
              <a:rPr lang="en-GB" sz="1000"/>
              <a:t>, </a:t>
            </a:r>
            <a:r>
              <a:rPr b="1" lang="en-GB" sz="1000"/>
              <a:t>external developers</a:t>
            </a:r>
            <a:r>
              <a:rPr lang="en-GB" sz="1000"/>
              <a:t>, and </a:t>
            </a:r>
            <a:r>
              <a:rPr b="1" lang="en-GB" sz="1000"/>
              <a:t>external agile coaches</a:t>
            </a:r>
            <a:r>
              <a:rPr lang="en-GB" sz="1000"/>
              <a:t> should be able to maintain a constant income indefinitely.</a:t>
            </a:r>
            <a:endParaRPr sz="1000"/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-GB" sz="1000"/>
              <a:t>Continuous attention to </a:t>
            </a:r>
            <a:r>
              <a:rPr b="1" lang="en-GB" sz="1000"/>
              <a:t>technical excellence</a:t>
            </a:r>
            <a:r>
              <a:rPr lang="en-GB" sz="1000"/>
              <a:t> and good design is important</a:t>
            </a:r>
            <a:r>
              <a:rPr b="1" lang="en-GB" sz="1000"/>
              <a:t> if</a:t>
            </a:r>
            <a:r>
              <a:rPr lang="en-GB" sz="1000"/>
              <a:t> we can sell </a:t>
            </a:r>
            <a:r>
              <a:rPr b="1" lang="en-GB" sz="1000"/>
              <a:t>3 manual testers</a:t>
            </a:r>
            <a:r>
              <a:rPr lang="en-GB" sz="1000"/>
              <a:t> and </a:t>
            </a:r>
            <a:r>
              <a:rPr b="1" lang="en-GB" sz="1000"/>
              <a:t>1 devops</a:t>
            </a:r>
            <a:r>
              <a:rPr lang="en-GB" sz="1000"/>
              <a:t> for each team.</a:t>
            </a:r>
            <a:endParaRPr sz="1000"/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b="1" lang="en-GB" sz="1000"/>
              <a:t>Simplicity</a:t>
            </a:r>
            <a:r>
              <a:rPr lang="en-GB" sz="1000"/>
              <a:t>--the art of </a:t>
            </a:r>
            <a:r>
              <a:rPr b="1" lang="en-GB" sz="1000"/>
              <a:t>maximizing our agile experience in linkedin</a:t>
            </a:r>
            <a:r>
              <a:rPr lang="en-GB" sz="1000"/>
              <a:t>, conferences and twitter --is essential.</a:t>
            </a:r>
            <a:endParaRPr sz="1000"/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-GB" sz="1000"/>
              <a:t>The </a:t>
            </a:r>
            <a:r>
              <a:rPr b="1" lang="en-GB" sz="1000"/>
              <a:t>best architectures</a:t>
            </a:r>
            <a:r>
              <a:rPr lang="en-GB" sz="1000"/>
              <a:t>, requirements, and designs emerge from </a:t>
            </a:r>
            <a:r>
              <a:rPr b="1" lang="en-GB" sz="1000"/>
              <a:t>subcontracted teams</a:t>
            </a:r>
            <a:r>
              <a:rPr lang="en-GB" sz="1000"/>
              <a:t> in a low cost country.</a:t>
            </a:r>
            <a:endParaRPr sz="1000"/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-GB" sz="1000"/>
              <a:t>At regular intervals, the team practice tree hugging, play legos and paint animals 🤣 to become more friendly, then tunes and adjusts its behavior accordingly. </a:t>
            </a:r>
            <a:endParaRPr sz="1000"/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Agile Manifesto</a:t>
            </a:r>
            <a:endParaRPr/>
          </a:p>
        </p:txBody>
      </p:sp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Manifiesto para desarrollo ágil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Principios ágiles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https://agilemanifesto.org/</a:t>
            </a:r>
            <a:r>
              <a:rPr lang="en-GB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https://agilemanifesto.org/principles.html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